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lawres@westg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Integrating Archaeological Resources and Data in </a:t>
            </a:r>
            <a:r>
              <a:rPr lang="en-US" smtClean="0"/>
              <a:t>Landscape Planning &amp;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Nathan R. </a:t>
            </a:r>
            <a:r>
              <a:rPr lang="en-US" dirty="0" err="1" smtClean="0"/>
              <a:t>Lawres</a:t>
            </a:r>
            <a:r>
              <a:rPr lang="en-US" dirty="0" smtClean="0"/>
              <a:t>, Ph.D.</a:t>
            </a:r>
          </a:p>
          <a:p>
            <a:r>
              <a:rPr lang="en-US" dirty="0" smtClean="0"/>
              <a:t>Antonio Waring, Jr. Archaeological Laboratory</a:t>
            </a:r>
          </a:p>
          <a:p>
            <a:r>
              <a:rPr lang="en-US" dirty="0" smtClean="0"/>
              <a:t>Department of Anthropology</a:t>
            </a:r>
          </a:p>
          <a:p>
            <a:r>
              <a:rPr lang="en-US" dirty="0" smtClean="0"/>
              <a:t>University of West Georgia</a:t>
            </a:r>
          </a:p>
          <a:p>
            <a:r>
              <a:rPr lang="en-US" dirty="0" smtClean="0"/>
              <a:t>Carrollton, GA</a:t>
            </a:r>
          </a:p>
          <a:p>
            <a:r>
              <a:rPr lang="en-US" dirty="0" smtClean="0">
                <a:hlinkClick r:id="rId2"/>
              </a:rPr>
              <a:t>nlawres@westga.edu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0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Master Site File (FMSF)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42" t="21837" b="11934"/>
          <a:stretch/>
        </p:blipFill>
        <p:spPr bwMode="auto">
          <a:xfrm>
            <a:off x="567905" y="2037347"/>
            <a:ext cx="11053014" cy="4413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51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6999"/>
            <a:ext cx="10742611" cy="3124201"/>
          </a:xfrm>
        </p:spPr>
        <p:txBody>
          <a:bodyPr/>
          <a:lstStyle/>
          <a:p>
            <a:r>
              <a:rPr lang="en-US" dirty="0" smtClean="0"/>
              <a:t>Standardization in structure needed</a:t>
            </a:r>
          </a:p>
          <a:p>
            <a:pPr lvl="1"/>
            <a:r>
              <a:rPr lang="en-US" dirty="0" smtClean="0"/>
              <a:t>Relational database:</a:t>
            </a:r>
          </a:p>
          <a:p>
            <a:pPr lvl="2"/>
            <a:r>
              <a:rPr lang="en-US" dirty="0" smtClean="0"/>
              <a:t>Complex, cumbersome, GIS experience necessary</a:t>
            </a:r>
          </a:p>
          <a:p>
            <a:pPr lvl="2"/>
            <a:r>
              <a:rPr lang="en-US" dirty="0" smtClean="0"/>
              <a:t>PACRGIS offers online simplified portal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 err="1" smtClean="0"/>
              <a:t>shapefiles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Easily manipulated, transferable</a:t>
            </a:r>
          </a:p>
          <a:p>
            <a:pPr lvl="2"/>
            <a:r>
              <a:rPr lang="en-US" dirty="0" smtClean="0"/>
              <a:t>Requires software on user device ($$$)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58" y="609600"/>
            <a:ext cx="5463541" cy="3414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28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6999"/>
            <a:ext cx="10895011" cy="3124201"/>
          </a:xfrm>
        </p:spPr>
        <p:txBody>
          <a:bodyPr/>
          <a:lstStyle/>
          <a:p>
            <a:r>
              <a:rPr lang="en-US" dirty="0" smtClean="0"/>
              <a:t>Relational database structure recommended</a:t>
            </a:r>
          </a:p>
          <a:p>
            <a:pPr lvl="1"/>
            <a:r>
              <a:rPr lang="en-US" dirty="0" smtClean="0"/>
              <a:t>Contain more data &amp; more types of data</a:t>
            </a:r>
          </a:p>
          <a:p>
            <a:pPr lvl="2"/>
            <a:r>
              <a:rPr lang="en-US" dirty="0" smtClean="0"/>
              <a:t>Increases data durability</a:t>
            </a:r>
          </a:p>
          <a:p>
            <a:pPr lvl="1"/>
            <a:r>
              <a:rPr lang="en-US" dirty="0" smtClean="0"/>
              <a:t>Easily linked to other statewide datasets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58" y="2521742"/>
            <a:ext cx="5463541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43100"/>
            <a:ext cx="9905998" cy="2738438"/>
          </a:xfrm>
        </p:spPr>
        <p:txBody>
          <a:bodyPr/>
          <a:lstStyle/>
          <a:p>
            <a:r>
              <a:rPr lang="en-US" dirty="0" smtClean="0"/>
              <a:t>Need Standardization in National Register Eligibility Determinations</a:t>
            </a:r>
          </a:p>
          <a:p>
            <a:pPr lvl="1"/>
            <a:r>
              <a:rPr lang="en-US" dirty="0" smtClean="0"/>
              <a:t>FMSF uses additional categories</a:t>
            </a:r>
          </a:p>
          <a:p>
            <a:pPr lvl="2"/>
            <a:r>
              <a:rPr lang="en-US" dirty="0" smtClean="0"/>
              <a:t>Potentially Eligible &amp; Not Evaluated by SHPO</a:t>
            </a:r>
          </a:p>
          <a:p>
            <a:pPr lvl="1"/>
            <a:r>
              <a:rPr lang="en-US" dirty="0" smtClean="0"/>
              <a:t>Differential conceptualizations of eligibility determinations</a:t>
            </a:r>
          </a:p>
          <a:p>
            <a:pPr lvl="2"/>
            <a:r>
              <a:rPr lang="en-US" dirty="0" smtClean="0"/>
              <a:t>Need to comply with 36 CFR 60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85213"/>
              </p:ext>
            </p:extLst>
          </p:nvPr>
        </p:nvGraphicFramePr>
        <p:xfrm>
          <a:off x="1141410" y="4681537"/>
          <a:ext cx="9906001" cy="1914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175">
                  <a:extLst>
                    <a:ext uri="{9D8B030D-6E8A-4147-A177-3AD203B41FA5}">
                      <a16:colId xmlns:a16="http://schemas.microsoft.com/office/drawing/2014/main" val="344639509"/>
                    </a:ext>
                  </a:extLst>
                </a:gridCol>
                <a:gridCol w="1234017">
                  <a:extLst>
                    <a:ext uri="{9D8B030D-6E8A-4147-A177-3AD203B41FA5}">
                      <a16:colId xmlns:a16="http://schemas.microsoft.com/office/drawing/2014/main" val="1890734345"/>
                    </a:ext>
                  </a:extLst>
                </a:gridCol>
                <a:gridCol w="1164167">
                  <a:extLst>
                    <a:ext uri="{9D8B030D-6E8A-4147-A177-3AD203B41FA5}">
                      <a16:colId xmlns:a16="http://schemas.microsoft.com/office/drawing/2014/main" val="1102489517"/>
                    </a:ext>
                  </a:extLst>
                </a:gridCol>
                <a:gridCol w="2424642">
                  <a:extLst>
                    <a:ext uri="{9D8B030D-6E8A-4147-A177-3AD203B41FA5}">
                      <a16:colId xmlns:a16="http://schemas.microsoft.com/office/drawing/2014/main" val="2902643004"/>
                    </a:ext>
                  </a:extLst>
                </a:gridCol>
                <a:gridCol w="1548342">
                  <a:extLst>
                    <a:ext uri="{9D8B030D-6E8A-4147-A177-3AD203B41FA5}">
                      <a16:colId xmlns:a16="http://schemas.microsoft.com/office/drawing/2014/main" val="2384697830"/>
                    </a:ext>
                  </a:extLst>
                </a:gridCol>
                <a:gridCol w="1118658">
                  <a:extLst>
                    <a:ext uri="{9D8B030D-6E8A-4147-A177-3AD203B41FA5}">
                      <a16:colId xmlns:a16="http://schemas.microsoft.com/office/drawing/2014/main" val="311314897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FMSF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PHMC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505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Sites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of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Sites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of 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6425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Destroyed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unknown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unknown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Destroyed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8151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3.27%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3747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Potentially 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5.42%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9965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Ineligible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30.56%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Insufficient </a:t>
                      </a:r>
                      <a:r>
                        <a:rPr lang="en-US" sz="1100" dirty="0" smtClean="0">
                          <a:effectLst/>
                        </a:rPr>
                        <a:t>Information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16985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73.32%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57959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Insufficient </a:t>
                      </a:r>
                      <a:r>
                        <a:rPr lang="en-US" sz="1100" dirty="0" smtClean="0">
                          <a:effectLst/>
                        </a:rPr>
                        <a:t>Information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Listed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7759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</a:t>
                      </a:r>
                      <a:r>
                        <a:rPr lang="en-US" sz="1100" dirty="0" smtClean="0">
                          <a:effectLst/>
                        </a:rPr>
                        <a:t>Evaluated by SHPO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56.35%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Nat. Historic Landmark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8640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NRHP Listed*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162*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0.458%*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36742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35302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100.00%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23164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100.00%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6639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7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2666999"/>
            <a:ext cx="7181849" cy="3124201"/>
          </a:xfrm>
        </p:spPr>
        <p:txBody>
          <a:bodyPr/>
          <a:lstStyle/>
          <a:p>
            <a:r>
              <a:rPr lang="en-US" dirty="0" smtClean="0"/>
              <a:t>Need Standardization in Documenting Preservation State</a:t>
            </a:r>
          </a:p>
          <a:p>
            <a:pPr lvl="1"/>
            <a:r>
              <a:rPr lang="en-US" dirty="0" smtClean="0"/>
              <a:t>PACRGIS: % intact</a:t>
            </a:r>
          </a:p>
          <a:p>
            <a:pPr lvl="1"/>
            <a:r>
              <a:rPr lang="en-US" dirty="0" smtClean="0"/>
              <a:t>FMSF: NONE!!!!</a:t>
            </a:r>
          </a:p>
          <a:p>
            <a:r>
              <a:rPr lang="en-US" dirty="0" smtClean="0"/>
              <a:t>Necessary data for planning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32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6999"/>
            <a:ext cx="6086475" cy="3124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Standardization in Chronological &amp; Cultural Affiliations</a:t>
            </a:r>
          </a:p>
          <a:p>
            <a:pPr lvl="1"/>
            <a:r>
              <a:rPr lang="en-US" dirty="0" smtClean="0"/>
              <a:t>PACRGIS: broad, regional chronology, no culture</a:t>
            </a:r>
          </a:p>
          <a:p>
            <a:pPr lvl="1"/>
            <a:r>
              <a:rPr lang="en-US" dirty="0" smtClean="0"/>
              <a:t>FMSF: parochial system based on state culture regions</a:t>
            </a:r>
          </a:p>
          <a:p>
            <a:r>
              <a:rPr lang="en-US" dirty="0" smtClean="0"/>
              <a:t>Recommend having both types present</a:t>
            </a:r>
          </a:p>
          <a:p>
            <a:pPr lvl="1"/>
            <a:r>
              <a:rPr lang="en-US" dirty="0" smtClean="0"/>
              <a:t>Allows for work at multiple scales, increases data sharing opportunities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936804"/>
            <a:ext cx="5931922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 is beneficial for archaeologists and collaborators</a:t>
            </a:r>
          </a:p>
          <a:p>
            <a:r>
              <a:rPr lang="en-US" dirty="0" smtClean="0"/>
              <a:t>3 primary areas for standardization:</a:t>
            </a:r>
          </a:p>
          <a:p>
            <a:pPr lvl="1"/>
            <a:r>
              <a:rPr lang="en-US" dirty="0" smtClean="0"/>
              <a:t>1 – database structure</a:t>
            </a:r>
          </a:p>
          <a:p>
            <a:pPr lvl="1"/>
            <a:r>
              <a:rPr lang="en-US" dirty="0" smtClean="0"/>
              <a:t>2 – NRHP eligibility determinations</a:t>
            </a:r>
          </a:p>
          <a:p>
            <a:pPr lvl="1"/>
            <a:r>
              <a:rPr lang="en-US" dirty="0" smtClean="0"/>
              <a:t>3 – cultural &amp; chronological affiliations</a:t>
            </a:r>
          </a:p>
        </p:txBody>
      </p:sp>
    </p:spTree>
    <p:extLst>
      <p:ext uri="{BB962C8B-B14F-4D97-AF65-F5344CB8AC3E}">
        <p14:creationId xmlns:p14="http://schemas.microsoft.com/office/powerpoint/2010/main" val="21085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Archaeological data = important resource</a:t>
            </a:r>
          </a:p>
          <a:p>
            <a:pPr lvl="1"/>
            <a:r>
              <a:rPr lang="en-US" dirty="0" smtClean="0"/>
              <a:t>If at front end of planning</a:t>
            </a:r>
          </a:p>
          <a:p>
            <a:r>
              <a:rPr lang="en-US" dirty="0" smtClean="0"/>
              <a:t>Spatial data is key</a:t>
            </a:r>
          </a:p>
          <a:p>
            <a:pPr lvl="1"/>
            <a:r>
              <a:rPr lang="en-US" dirty="0" smtClean="0"/>
              <a:t>Statewide databases &amp; differences</a:t>
            </a:r>
          </a:p>
          <a:p>
            <a:pPr lvl="1"/>
            <a:r>
              <a:rPr lang="en-US" dirty="0" smtClean="0"/>
              <a:t>Variability in data quality, durability, &amp; efficacy of use</a:t>
            </a:r>
          </a:p>
          <a:p>
            <a:r>
              <a:rPr lang="en-US" dirty="0" smtClean="0"/>
              <a:t>We need standardization!!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95" y="1834814"/>
            <a:ext cx="4596066" cy="45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Statewide GIS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29327"/>
            <a:ext cx="9905998" cy="2775284"/>
          </a:xfrm>
        </p:spPr>
        <p:txBody>
          <a:bodyPr/>
          <a:lstStyle/>
          <a:p>
            <a:r>
              <a:rPr lang="en-US" dirty="0" smtClean="0"/>
              <a:t>Starting point: Pennsylvania &amp; Florida</a:t>
            </a:r>
          </a:p>
          <a:p>
            <a:pPr lvl="1"/>
            <a:r>
              <a:rPr lang="en-US" dirty="0" smtClean="0"/>
              <a:t>2 primary reasons:</a:t>
            </a:r>
          </a:p>
          <a:p>
            <a:pPr lvl="2"/>
            <a:r>
              <a:rPr lang="en-US" dirty="0" smtClean="0"/>
              <a:t>1 – Pennsylvania Cultural Resource GIS already being used</a:t>
            </a:r>
          </a:p>
          <a:p>
            <a:pPr lvl="2"/>
            <a:r>
              <a:rPr lang="en-US" dirty="0" smtClean="0"/>
              <a:t>2 – Florida = highly distinct context for 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61" y="4356957"/>
            <a:ext cx="2843965" cy="2415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5" y="4428050"/>
            <a:ext cx="3500417" cy="22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evaluation highlights 3 primary differences</a:t>
            </a:r>
          </a:p>
          <a:p>
            <a:pPr lvl="1"/>
            <a:r>
              <a:rPr lang="en-US" dirty="0" smtClean="0"/>
              <a:t>1 – Database Structure</a:t>
            </a:r>
          </a:p>
          <a:p>
            <a:pPr lvl="1"/>
            <a:r>
              <a:rPr lang="en-US" dirty="0" smtClean="0"/>
              <a:t>2 – National Register of Historic Places Determinations</a:t>
            </a:r>
          </a:p>
          <a:p>
            <a:pPr lvl="1"/>
            <a:r>
              <a:rPr lang="en-US" dirty="0" smtClean="0"/>
              <a:t>3 – Chronological &amp; Cultural Affiliations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57399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729745" cy="1905000"/>
          </a:xfrm>
        </p:spPr>
        <p:txBody>
          <a:bodyPr/>
          <a:lstStyle/>
          <a:p>
            <a:r>
              <a:rPr lang="en-US" dirty="0" smtClean="0"/>
              <a:t>Pennsylvania Cultural Resources GIS (PACRGIS)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2151"/>
            <a:ext cx="9905998" cy="2181224"/>
          </a:xfrm>
        </p:spPr>
        <p:txBody>
          <a:bodyPr/>
          <a:lstStyle/>
          <a:p>
            <a:r>
              <a:rPr lang="en-US" dirty="0" smtClean="0"/>
              <a:t>Relational database structure</a:t>
            </a:r>
          </a:p>
          <a:p>
            <a:pPr lvl="1"/>
            <a:r>
              <a:rPr lang="en-US" dirty="0" smtClean="0"/>
              <a:t>42 linked tables plus </a:t>
            </a:r>
            <a:r>
              <a:rPr lang="en-US" dirty="0" err="1" smtClean="0"/>
              <a:t>shapefiles</a:t>
            </a:r>
            <a:endParaRPr lang="en-US" dirty="0" smtClean="0"/>
          </a:p>
          <a:p>
            <a:pPr lvl="1"/>
            <a:r>
              <a:rPr lang="en-US" dirty="0" smtClean="0"/>
              <a:t>139,539 features</a:t>
            </a:r>
          </a:p>
          <a:p>
            <a:pPr lvl="2"/>
            <a:r>
              <a:rPr lang="en-US" dirty="0" smtClean="0"/>
              <a:t>116,275 historic, 23,164 archaeological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99" y="4143375"/>
            <a:ext cx="6143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10673598" cy="1905000"/>
          </a:xfrm>
        </p:spPr>
        <p:txBody>
          <a:bodyPr/>
          <a:lstStyle/>
          <a:p>
            <a:r>
              <a:rPr lang="en-US" dirty="0" smtClean="0"/>
              <a:t>Pennsylvania Cultural Resources GIS (PACRGIS)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457" t="16249" r="1457" b="10394"/>
          <a:stretch/>
        </p:blipFill>
        <p:spPr>
          <a:xfrm>
            <a:off x="1215406" y="1902953"/>
            <a:ext cx="9780276" cy="47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770725" cy="1905000"/>
          </a:xfrm>
        </p:spPr>
        <p:txBody>
          <a:bodyPr/>
          <a:lstStyle/>
          <a:p>
            <a:r>
              <a:rPr lang="en-US" dirty="0"/>
              <a:t>Pennsylvania Cultural Resources GIS (PACRGIS)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876" t="16338" r="4148" b="10247"/>
          <a:stretch/>
        </p:blipFill>
        <p:spPr>
          <a:xfrm>
            <a:off x="2645289" y="1872844"/>
            <a:ext cx="6910426" cy="47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Master Site File (FMSF)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r>
              <a:rPr lang="en-US" dirty="0" err="1" smtClean="0"/>
              <a:t>shapefile</a:t>
            </a:r>
            <a:r>
              <a:rPr lang="en-US" dirty="0" smtClean="0"/>
              <a:t> structure</a:t>
            </a:r>
          </a:p>
          <a:p>
            <a:pPr lvl="1"/>
            <a:r>
              <a:rPr lang="en-US" dirty="0" smtClean="0"/>
              <a:t>No overarching database</a:t>
            </a:r>
          </a:p>
          <a:p>
            <a:pPr lvl="1"/>
            <a:r>
              <a:rPr lang="en-US" dirty="0" smtClean="0"/>
              <a:t>Archaeological sites </a:t>
            </a:r>
            <a:r>
              <a:rPr lang="en-US" dirty="0" err="1" smtClean="0"/>
              <a:t>shapefile</a:t>
            </a:r>
            <a:endParaRPr lang="en-US" dirty="0"/>
          </a:p>
          <a:p>
            <a:pPr lvl="2"/>
            <a:r>
              <a:rPr lang="en-US" dirty="0" smtClean="0"/>
              <a:t>35,257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14" y="0"/>
            <a:ext cx="4382086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14" y="3474720"/>
            <a:ext cx="4382086" cy="338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9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Florida Master Site File (FMSF)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1665" r="27662" b="11730"/>
          <a:stretch/>
        </p:blipFill>
        <p:spPr bwMode="auto">
          <a:xfrm>
            <a:off x="2363034" y="1984456"/>
            <a:ext cx="7462756" cy="4681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8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182</TotalTime>
  <Words>468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Mesh</vt:lpstr>
      <vt:lpstr>Towards Integrating Archaeological Resources and Data in Landscape Planning &amp; Design</vt:lpstr>
      <vt:lpstr>PowerPoint Presentation</vt:lpstr>
      <vt:lpstr>Evaluating Statewide GIS databases</vt:lpstr>
      <vt:lpstr>Key Differences</vt:lpstr>
      <vt:lpstr>Pennsylvania Cultural Resources GIS (PACRGIS)</vt:lpstr>
      <vt:lpstr>Pennsylvania Cultural Resources GIS (PACRGIS)</vt:lpstr>
      <vt:lpstr>Pennsylvania Cultural Resources GIS (PACRGIS)</vt:lpstr>
      <vt:lpstr>Florida Master Site File (FMSF)</vt:lpstr>
      <vt:lpstr>Florida Master Site File (FMSF)</vt:lpstr>
      <vt:lpstr>Florida Master Site File (FMSF)</vt:lpstr>
      <vt:lpstr>Key Issues</vt:lpstr>
      <vt:lpstr>Key Issues</vt:lpstr>
      <vt:lpstr>Key Issues</vt:lpstr>
      <vt:lpstr>Key Issues</vt:lpstr>
      <vt:lpstr>Key Issues</vt:lpstr>
      <vt:lpstr>Concluding Remarks</vt:lpstr>
    </vt:vector>
  </TitlesOfParts>
  <Company>University of West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2019-07-22T13:24:08Z</dcterms:created>
  <dcterms:modified xsi:type="dcterms:W3CDTF">2019-07-22T18:39:01Z</dcterms:modified>
</cp:coreProperties>
</file>